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53231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Arriving…:)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5279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tried something different for dinner each night. This fish was hake and served with a sweet and sour sauce. It was one of the best things we ate! Fresh from the Mediterranean Sea. :)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6683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Also, gelato shops….everywhere :) for only about 2 euros!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3227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Crema Catalana...Very common dessert here, much like creme brulee.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9506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Paella :) ….with jumbo shrimp! “Gambas” in Catalan.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55788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Bocadillos (sandwiches) everywhere! So much bread!!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3683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Veggies with eggs and tuna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9643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market!!! Inexpensive and Amazing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427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Fresh squeezed juices :)..........only for a euro!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4188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Fresh fish and meat…..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9502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coffee is stronger, therefore always served smaller. So good!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080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Tapas! Very common foods in Barcelona include jamon y queso (ham and cheese) the Spanish Tortillas (omelete made from potatoes, eggs, and onions) and of course the bread eaten the Catalan way! Toasted baguette rubbed with a sliced tomato (to get the juice and seeds on there) and then a rubbed garlic clove for some kick, drizzled with olive oil and then a pinch of salt! Soo good!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3800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workers:) Very friendly...students had to ask them questions during a scavenger hunt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67889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catedral de Barcelona :)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1608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took part in an art workshop making mosaic designs to reflect Antoni Gaudi's architecture. It was a lot of fun!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81830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boys with their artwork! Great souvenirs! :)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4359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explore the magical and mystical Park Guell!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41816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Gaudi designed these houses at the entrance to represent gingerbread houses (inspired from Hansel and Gretel.)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1405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Everywhere you would walk, there was always a surprise! The mosaics were so beautiful!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572429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work of Pablo Picasso on the architecture building. It’s said the older he got, the more he painted like a child.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47956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beauty of La Sagrada Familia! It was breathtaking.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70507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Made to look like an enchanted forest inside...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6285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local family hosted us for the evening :) We got to practice our Spanish while enjoying amazing Paella made with noodles instead of rice.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78045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of the outside...the church won’t be completed for another 10 years.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222737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Gaudi masterpiece...Casa Batllo.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371388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another...Casa Mila! or La Pedrera. Made out of stone to resemble a rock quarry.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608312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Beautiful balconies and a once bull fighting ring turned mall!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414458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Gothic Quarters….Barcelona was so neat because it was intermixed with old and new buildings so close together!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850356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Must walk backwards and stare up at the skull if you want to return to Barcelona!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89791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passionate dance of Spain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67905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Taking lessons! Students had a lot of fun with this interactive class as well!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98296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Flamenco Class…. On the right is a local girl teaching us how to dance La Sardana (another famous Catalan Dance.)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08988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of course soccer!!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23366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hotel had amazing breakfast! More catalan bread and the famous churros and chocolate!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29126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“More than a club…”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653422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Loved seeing all of Messi’s things!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02468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group loved the stadium tour!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98587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became self-confident from this experience, and they learned how to read maps and navigate the metro by themselves!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409482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Videos from the school we visited on the outskirts of Barcelona. The kids loved having us!!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405353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Hulahoopin :)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740366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Graduation Time!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98396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took language classes each morning and received credit at the end of the week.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07181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port and the Columbus monument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0718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Travis and the boys became obsessed with Spain’s hot chocolate. :)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76280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had a cooking class with Julio! He was so passionate about food and so kind and welcoming to us all.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69562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coast!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627643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Patricia was our amazing tour guide who was with us 24/7. She truly made the trip and our first EF tour experience all worth it!!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2908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cooking class videos:) We actually made a Spanish Omelet with crunchy potato chips and onion crisps instead of real potatoes and onions--and it was delicious!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2463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Yum!! Spaniards love their olive oil!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23980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typical tapa ordered from any little cafe or restaurant along the streets of Barcelona. It’s common to serve jamon iberico (cured ham like prosciutto) on top of a fried egg and fries/potato wedges.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0691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cute!! There are also so many bread shops and bakeries everywhere you walk!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452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uDOwBGraZcyS1tvS4z1TF0qIa7IUVJ5M/view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l3KOhPjt-PPPn4Q5yI4oo74AZYI90-ia/view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jpg"/><Relationship Id="rId5" Type="http://schemas.openxmlformats.org/officeDocument/2006/relationships/hyperlink" Target="https://drive.google.com/file/d/1jqK6lWfoatKWKarLtc05hQNOjm5vR6hJ/view" TargetMode="External"/><Relationship Id="rId4" Type="http://schemas.openxmlformats.org/officeDocument/2006/relationships/image" Target="../media/image5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L5zkJEwjucP4UDNyTT6nT0wsQhY5FU-/view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jpg"/><Relationship Id="rId5" Type="http://schemas.openxmlformats.org/officeDocument/2006/relationships/hyperlink" Target="https://drive.google.com/file/d/1kyzncJfXhaHNAFZ-OQlyiiPVLbylwyYO/view" TargetMode="External"/><Relationship Id="rId4" Type="http://schemas.openxmlformats.org/officeDocument/2006/relationships/image" Target="../media/image69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3O2EeIdIQEVzusNG3Wc8lIWfXg2cXJD/view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5L_J4-qi7ufqbHrjypyWcZBeJcNorgIv/view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iLqPg-4OoqymQhrM1APCEx7BSvFfSQRE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hyperlink" Target="https://drive.google.com/file/d/12rGyBKgrDJ-uWo1PetAT_0Ww1-b58oY1/view" TargetMode="External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2GFv-0i98b-FEot-ZM1lBjNwcTwM5qN9/vi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hyperlink" Target="https://drive.google.com/file/d/1y9i4D9emgH3BEeb_V9qYjnrkVHFdPeYL/view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JxKvhlZKm2mBOQoX92tXKgHuR5wV7P5X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75" y="0"/>
            <a:ext cx="84862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1418675" y="3611175"/>
            <a:ext cx="59841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Barcelona</a:t>
            </a:r>
            <a:endParaRPr sz="48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525" y="87925"/>
            <a:ext cx="539094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950" y="29900"/>
            <a:ext cx="4097626" cy="508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7250" y="100800"/>
            <a:ext cx="472032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500" y="0"/>
            <a:ext cx="59584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074" y="0"/>
            <a:ext cx="49326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445" y="75025"/>
            <a:ext cx="50581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25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867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3825" y="152400"/>
            <a:ext cx="5057774" cy="3793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15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57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15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57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38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Comida...</a:t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625" y="811375"/>
            <a:ext cx="6822551" cy="407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9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185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161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El Arte...</a:t>
            </a:r>
            <a:endParaRPr b="1"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950" y="809000"/>
            <a:ext cx="5520100" cy="414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888" y="6215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0612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45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7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7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863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5287" y="152400"/>
            <a:ext cx="36337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150" y="75025"/>
            <a:ext cx="68103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0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635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7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212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800" y="152400"/>
            <a:ext cx="672007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7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238" y="152400"/>
            <a:ext cx="695152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075" y="152400"/>
            <a:ext cx="54038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7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55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997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 title="IMG_0832.m4v">
            <a:hlinkClick r:id="rId3"/>
          </p:cNvPr>
          <p:cNvSpPr/>
          <p:nvPr/>
        </p:nvSpPr>
        <p:spPr>
          <a:xfrm>
            <a:off x="2370675" y="68117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El Flamenco...</a:t>
            </a:r>
            <a:endParaRPr b="1"/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650" y="1017725"/>
            <a:ext cx="5094633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675" y="1017725"/>
            <a:ext cx="352532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600" y="152400"/>
            <a:ext cx="283758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9040" y="152400"/>
            <a:ext cx="378273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 title="filtered-186F5428-1042-4269-AA86-07B99E50D334.mp4">
            <a:hlinkClick r:id="rId3"/>
          </p:cNvPr>
          <p:cNvSpPr/>
          <p:nvPr/>
        </p:nvSpPr>
        <p:spPr>
          <a:xfrm>
            <a:off x="4838100" y="804825"/>
            <a:ext cx="4114800" cy="30861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2" name="Shape 262" title="IMG_1352.m4v">
            <a:hlinkClick r:id="rId5"/>
          </p:cNvPr>
          <p:cNvSpPr/>
          <p:nvPr/>
        </p:nvSpPr>
        <p:spPr>
          <a:xfrm>
            <a:off x="242700" y="804813"/>
            <a:ext cx="4533300" cy="3399975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El fútbol...</a:t>
            </a:r>
            <a:endParaRPr b="1"/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675" y="979050"/>
            <a:ext cx="3282501" cy="393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3425" y="940375"/>
            <a:ext cx="3190109" cy="397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9500" y="64475"/>
            <a:ext cx="55715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6225" y="152400"/>
            <a:ext cx="5057774" cy="3793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000" y="152400"/>
            <a:ext cx="382859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7378" y="152400"/>
            <a:ext cx="382859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5764" y="0"/>
            <a:ext cx="406977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850" y="38688"/>
            <a:ext cx="3210983" cy="506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00" y="257638"/>
            <a:ext cx="5331274" cy="4731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La Cultura...</a:t>
            </a:r>
            <a:endParaRPr b="1"/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125" y="1115250"/>
            <a:ext cx="2865732" cy="382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832" y="1142688"/>
            <a:ext cx="5021468" cy="376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 title="filtered-5B17DA59-FAD9-4ADC-9CE1-8D86B6C0C92A.mp4">
            <a:hlinkClick r:id="rId3"/>
          </p:cNvPr>
          <p:cNvSpPr/>
          <p:nvPr/>
        </p:nvSpPr>
        <p:spPr>
          <a:xfrm>
            <a:off x="242675" y="96490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1" name="Shape 301" title="IMG_1112.m4v">
            <a:hlinkClick r:id="rId5"/>
          </p:cNvPr>
          <p:cNvSpPr/>
          <p:nvPr/>
        </p:nvSpPr>
        <p:spPr>
          <a:xfrm>
            <a:off x="4889700" y="1062550"/>
            <a:ext cx="4024525" cy="3018394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 title="IMG_1122.m4v">
            <a:hlinkClick r:id="rId3"/>
          </p:cNvPr>
          <p:cNvSpPr/>
          <p:nvPr/>
        </p:nvSpPr>
        <p:spPr>
          <a:xfrm>
            <a:off x="2138550" y="71987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2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5950" y="791150"/>
            <a:ext cx="4748275" cy="3561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 title="IMG_1327.m4v">
            <a:hlinkClick r:id="rId3"/>
          </p:cNvPr>
          <p:cNvSpPr/>
          <p:nvPr/>
        </p:nvSpPr>
        <p:spPr>
          <a:xfrm>
            <a:off x="2422275" y="68117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38" y="229775"/>
            <a:ext cx="6496945" cy="48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1752" y="229775"/>
            <a:ext cx="2250910" cy="2964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97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9200" y="152400"/>
            <a:ext cx="337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 title="filtered-7304DDFD-D966-4BBA-87D1-4002EA799251.mp4">
            <a:hlinkClick r:id="rId3"/>
          </p:cNvPr>
          <p:cNvSpPr/>
          <p:nvPr/>
        </p:nvSpPr>
        <p:spPr>
          <a:xfrm>
            <a:off x="152400" y="15240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" name="Shape 77" title="IMG_0999.m4v">
            <a:hlinkClick r:id="rId5"/>
          </p:cNvPr>
          <p:cNvSpPr/>
          <p:nvPr/>
        </p:nvSpPr>
        <p:spPr>
          <a:xfrm>
            <a:off x="5029200" y="323850"/>
            <a:ext cx="4114800" cy="3086100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92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635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7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0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 title="IMG_1007.m4v">
            <a:hlinkClick r:id="rId3"/>
          </p:cNvPr>
          <p:cNvSpPr/>
          <p:nvPr/>
        </p:nvSpPr>
        <p:spPr>
          <a:xfrm>
            <a:off x="506225" y="74117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3" name="Shape 83" title="IMG_0998.m4v">
            <a:hlinkClick r:id="rId5"/>
          </p:cNvPr>
          <p:cNvSpPr/>
          <p:nvPr/>
        </p:nvSpPr>
        <p:spPr>
          <a:xfrm>
            <a:off x="5256425" y="1161388"/>
            <a:ext cx="3760975" cy="2820731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 title="IMG_1006.m4v">
            <a:hlinkClick r:id="rId3"/>
          </p:cNvPr>
          <p:cNvSpPr/>
          <p:nvPr/>
        </p:nvSpPr>
        <p:spPr>
          <a:xfrm>
            <a:off x="2286000" y="50062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000" y="152400"/>
            <a:ext cx="475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050" y="0"/>
            <a:ext cx="53909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On-screen Show (16:9)</PresentationFormat>
  <Paragraphs>57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Arial</vt:lpstr>
      <vt:lpstr>Simple Light</vt:lpstr>
      <vt:lpstr>PowerPoint Presentation</vt:lpstr>
      <vt:lpstr>La Comida...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 Arte...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 Flamenco...</vt:lpstr>
      <vt:lpstr>PowerPoint Presentation</vt:lpstr>
      <vt:lpstr>PowerPoint Presentation</vt:lpstr>
      <vt:lpstr>El fútbol...</vt:lpstr>
      <vt:lpstr>PowerPoint Presentation</vt:lpstr>
      <vt:lpstr>PowerPoint Presentation</vt:lpstr>
      <vt:lpstr>PowerPoint Presentation</vt:lpstr>
      <vt:lpstr>La Cultura...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Eichenlaub</dc:creator>
  <cp:lastModifiedBy>Kelly Eichenlaub</cp:lastModifiedBy>
  <cp:revision>1</cp:revision>
  <dcterms:modified xsi:type="dcterms:W3CDTF">2018-04-19T17:12:32Z</dcterms:modified>
</cp:coreProperties>
</file>